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8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1" y="0"/>
            <a:ext cx="9144000" cy="5143498"/>
          </a:xfrm>
          <a:prstGeom prst="rect">
            <a:avLst/>
          </a:prstGeom>
          <a:noFill/>
          <a:ln>
            <a:noFill/>
          </a:ln>
        </p:spPr>
      </p:pic>
      <p:pic>
        <p:nvPicPr>
          <p:cNvPr id="55" name="Shape 55"/>
          <p:cNvPicPr preferRelativeResize="0"/>
          <p:nvPr/>
        </p:nvPicPr>
        <p:blipFill>
          <a:blip r:embed="rId4">
            <a:alphaModFix/>
          </a:blip>
          <a:stretch>
            <a:fillRect/>
          </a:stretch>
        </p:blipFill>
        <p:spPr>
          <a:xfrm>
            <a:off x="4962625" y="0"/>
            <a:ext cx="4181375" cy="490325"/>
          </a:xfrm>
          <a:prstGeom prst="rect">
            <a:avLst/>
          </a:prstGeom>
          <a:noFill/>
          <a:ln>
            <a:noFill/>
          </a:ln>
        </p:spPr>
      </p:pic>
      <p:pic>
        <p:nvPicPr>
          <p:cNvPr id="56" name="Shape 56"/>
          <p:cNvPicPr preferRelativeResize="0"/>
          <p:nvPr/>
        </p:nvPicPr>
        <p:blipFill>
          <a:blip r:embed="rId5">
            <a:alphaModFix/>
          </a:blip>
          <a:stretch>
            <a:fillRect/>
          </a:stretch>
        </p:blipFill>
        <p:spPr>
          <a:xfrm>
            <a:off x="4962625" y="490325"/>
            <a:ext cx="4148099" cy="43815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4263000" cy="572699"/>
          </a:xfrm>
          <a:prstGeom prst="rect">
            <a:avLst/>
          </a:prstGeom>
        </p:spPr>
        <p:txBody>
          <a:bodyPr lIns="91425" tIns="91425" rIns="91425" bIns="91425" anchor="t" anchorCtr="0">
            <a:noAutofit/>
          </a:bodyPr>
          <a:lstStyle/>
          <a:p>
            <a:pPr lvl="0">
              <a:spcBef>
                <a:spcPts val="0"/>
              </a:spcBef>
              <a:buNone/>
            </a:pPr>
            <a:r>
              <a:rPr lang="en">
                <a:solidFill>
                  <a:srgbClr val="CCCCCC"/>
                </a:solidFill>
              </a:rPr>
              <a:t>Map of das Deutschland</a:t>
            </a:r>
          </a:p>
        </p:txBody>
      </p:sp>
      <p:sp>
        <p:nvSpPr>
          <p:cNvPr id="62" name="Shape 62"/>
          <p:cNvSpPr txBox="1">
            <a:spLocks noGrp="1"/>
          </p:cNvSpPr>
          <p:nvPr>
            <p:ph type="body" idx="1"/>
          </p:nvPr>
        </p:nvSpPr>
        <p:spPr>
          <a:xfrm>
            <a:off x="311700" y="1152475"/>
            <a:ext cx="4263000" cy="3416400"/>
          </a:xfrm>
          <a:prstGeom prst="rect">
            <a:avLst/>
          </a:prstGeom>
        </p:spPr>
        <p:txBody>
          <a:bodyPr lIns="91425" tIns="91425" rIns="91425" bIns="91425" anchor="t" anchorCtr="0">
            <a:noAutofit/>
          </a:bodyPr>
          <a:lstStyle/>
          <a:p>
            <a:pPr lvl="0" rtl="0">
              <a:spcBef>
                <a:spcPts val="0"/>
              </a:spcBef>
              <a:buNone/>
            </a:pPr>
            <a:r>
              <a:rPr lang="en">
                <a:solidFill>
                  <a:srgbClr val="FFFFFF"/>
                </a:solidFill>
              </a:rPr>
              <a:t>Capital: Berlin</a:t>
            </a:r>
          </a:p>
          <a:p>
            <a:pPr lvl="0" rtl="0">
              <a:spcBef>
                <a:spcPts val="0"/>
              </a:spcBef>
              <a:buNone/>
            </a:pPr>
            <a:r>
              <a:rPr lang="en">
                <a:solidFill>
                  <a:srgbClr val="FFFFFF"/>
                </a:solidFill>
              </a:rPr>
              <a:t>Other Major Cities: Hannover, Breslau</a:t>
            </a:r>
          </a:p>
          <a:p>
            <a:pPr lvl="0">
              <a:spcBef>
                <a:spcPts val="0"/>
              </a:spcBef>
              <a:buNone/>
            </a:pPr>
            <a:r>
              <a:rPr lang="en">
                <a:solidFill>
                  <a:srgbClr val="FFFFFF"/>
                </a:solidFill>
              </a:rPr>
              <a:t>Important Geo Features: At this time in history, the Germans occupied Alsace-Lorraine, a previously French territory rich with natural resources which would expand the German economy. </a:t>
            </a:r>
          </a:p>
        </p:txBody>
      </p:sp>
      <p:pic>
        <p:nvPicPr>
          <p:cNvPr id="63" name="Shape 63"/>
          <p:cNvPicPr preferRelativeResize="0"/>
          <p:nvPr/>
        </p:nvPicPr>
        <p:blipFill>
          <a:blip r:embed="rId3">
            <a:alphaModFix/>
          </a:blip>
          <a:stretch>
            <a:fillRect/>
          </a:stretch>
        </p:blipFill>
        <p:spPr>
          <a:xfrm>
            <a:off x="4574699" y="1152475"/>
            <a:ext cx="4270492" cy="341639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292550"/>
            <a:ext cx="8520599" cy="572699"/>
          </a:xfrm>
          <a:prstGeom prst="rect">
            <a:avLst/>
          </a:prstGeom>
        </p:spPr>
        <p:txBody>
          <a:bodyPr lIns="91425" tIns="91425" rIns="91425" bIns="91425" anchor="t" anchorCtr="0">
            <a:noAutofit/>
          </a:bodyPr>
          <a:lstStyle/>
          <a:p>
            <a:pPr lvl="0">
              <a:spcBef>
                <a:spcPts val="0"/>
              </a:spcBef>
              <a:buNone/>
            </a:pPr>
            <a:r>
              <a:rPr lang="en">
                <a:solidFill>
                  <a:srgbClr val="CCCCCC"/>
                </a:solidFill>
              </a:rPr>
              <a:t>Government</a:t>
            </a:r>
          </a:p>
        </p:txBody>
      </p:sp>
      <p:sp>
        <p:nvSpPr>
          <p:cNvPr id="69" name="Shape 69"/>
          <p:cNvSpPr txBox="1">
            <a:spLocks noGrp="1"/>
          </p:cNvSpPr>
          <p:nvPr>
            <p:ph type="body" idx="1"/>
          </p:nvPr>
        </p:nvSpPr>
        <p:spPr>
          <a:xfrm>
            <a:off x="5242675" y="865250"/>
            <a:ext cx="3681600" cy="2144700"/>
          </a:xfrm>
          <a:prstGeom prst="rect">
            <a:avLst/>
          </a:prstGeom>
        </p:spPr>
        <p:txBody>
          <a:bodyPr lIns="91425" tIns="91425" rIns="91425" bIns="91425" anchor="t" anchorCtr="0">
            <a:noAutofit/>
          </a:bodyPr>
          <a:lstStyle/>
          <a:p>
            <a:pPr lvl="0" algn="ctr" rtl="0">
              <a:spcBef>
                <a:spcPts val="0"/>
              </a:spcBef>
              <a:buNone/>
            </a:pPr>
            <a:r>
              <a:rPr lang="en" sz="1100" b="1">
                <a:solidFill>
                  <a:srgbClr val="FFFFFF"/>
                </a:solidFill>
              </a:rPr>
              <a:t>From the unification of Germany up until the German Revolution, the government of deutschland was a Federal monarchy, run by the Kaiser who was in power at the time. After Kaiser Wilhelm II was overthrown, Germany had a parliament for about 1 month before they became a republic. </a:t>
            </a:r>
          </a:p>
          <a:p>
            <a:pPr lvl="0" algn="ctr" rtl="0">
              <a:spcBef>
                <a:spcPts val="0"/>
              </a:spcBef>
              <a:buNone/>
            </a:pPr>
            <a:r>
              <a:rPr lang="en" sz="1100" b="1">
                <a:solidFill>
                  <a:srgbClr val="FFFFFF"/>
                </a:solidFill>
              </a:rPr>
              <a:t>Leaders: Kaiser WIlhelm II</a:t>
            </a:r>
          </a:p>
          <a:p>
            <a:pPr lvl="0" algn="ctr" rtl="0">
              <a:spcBef>
                <a:spcPts val="0"/>
              </a:spcBef>
              <a:buNone/>
            </a:pPr>
            <a:r>
              <a:rPr lang="en" sz="1100" b="1">
                <a:solidFill>
                  <a:srgbClr val="FFFFFF"/>
                </a:solidFill>
              </a:rPr>
              <a:t>Relations: Allied to Austro-Hungarian empire.  Brother-in-Law to king Constantine the 1st, of Greece. </a:t>
            </a:r>
          </a:p>
          <a:p>
            <a:pPr lvl="0" algn="ctr">
              <a:spcBef>
                <a:spcPts val="0"/>
              </a:spcBef>
              <a:buNone/>
            </a:pPr>
            <a:r>
              <a:rPr lang="en" sz="1100" b="1">
                <a:solidFill>
                  <a:srgbClr val="FFFFFF"/>
                </a:solidFill>
              </a:rPr>
              <a:t>Time: 1871-1918. 47 years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solidFill>
                  <a:srgbClr val="CCCCCC"/>
                </a:solidFill>
              </a:rPr>
              <a:t>People of Deutschland</a:t>
            </a:r>
          </a:p>
          <a:p>
            <a:pPr lvl="0">
              <a:spcBef>
                <a:spcPts val="0"/>
              </a:spcBef>
              <a:buNone/>
            </a:pPr>
            <a:endParaRPr/>
          </a:p>
        </p:txBody>
      </p:sp>
      <p:sp>
        <p:nvSpPr>
          <p:cNvPr id="75" name="Shape 75"/>
          <p:cNvSpPr txBox="1">
            <a:spLocks noGrp="1"/>
          </p:cNvSpPr>
          <p:nvPr>
            <p:ph type="body" idx="1"/>
          </p:nvPr>
        </p:nvSpPr>
        <p:spPr>
          <a:xfrm>
            <a:off x="311700" y="1134650"/>
            <a:ext cx="8520599" cy="3416400"/>
          </a:xfrm>
          <a:prstGeom prst="rect">
            <a:avLst/>
          </a:prstGeom>
        </p:spPr>
        <p:txBody>
          <a:bodyPr lIns="91425" tIns="91425" rIns="91425" bIns="91425" anchor="t" anchorCtr="0">
            <a:noAutofit/>
          </a:bodyPr>
          <a:lstStyle/>
          <a:p>
            <a:pPr lvl="0" rtl="0">
              <a:spcBef>
                <a:spcPts val="0"/>
              </a:spcBef>
              <a:buNone/>
            </a:pPr>
            <a:r>
              <a:rPr lang="en">
                <a:solidFill>
                  <a:srgbClr val="FFFFFF"/>
                </a:solidFill>
              </a:rPr>
              <a:t>Cultures: Germanic (after unification of all the German states, cultures essentially melded together into a single one, which wasn't difficult since most had similar if not the exact same traditions.)</a:t>
            </a:r>
          </a:p>
          <a:p>
            <a:pPr lvl="0" rtl="0">
              <a:spcBef>
                <a:spcPts val="0"/>
              </a:spcBef>
              <a:buNone/>
            </a:pPr>
            <a:r>
              <a:rPr lang="en">
                <a:solidFill>
                  <a:srgbClr val="FFFFFF"/>
                </a:solidFill>
              </a:rPr>
              <a:t>Ethnicities: Germans, Jews </a:t>
            </a:r>
          </a:p>
          <a:p>
            <a:pPr lvl="0">
              <a:spcBef>
                <a:spcPts val="0"/>
              </a:spcBef>
              <a:buNone/>
            </a:pPr>
            <a:r>
              <a:rPr lang="en">
                <a:solidFill>
                  <a:srgbClr val="FFFFFF"/>
                </a:solidFill>
              </a:rPr>
              <a:t>Religion: Protestant, Jewish</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solidFill>
                  <a:srgbClr val="B7B7B7"/>
                </a:solidFill>
              </a:rPr>
              <a:t>World War I</a:t>
            </a:r>
          </a:p>
        </p:txBody>
      </p:sp>
      <p:sp>
        <p:nvSpPr>
          <p:cNvPr id="81" name="Shape 81"/>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solidFill>
                  <a:srgbClr val="FFFFFF"/>
                </a:solidFill>
              </a:rPr>
              <a:t>Alliance: Central</a:t>
            </a:r>
          </a:p>
          <a:p>
            <a:pPr lvl="0">
              <a:spcBef>
                <a:spcPts val="0"/>
              </a:spcBef>
              <a:buNone/>
            </a:pPr>
            <a:r>
              <a:rPr lang="en">
                <a:solidFill>
                  <a:srgbClr val="FFFFFF"/>
                </a:solidFill>
              </a:rPr>
              <a:t>Impact: essentially made what was a petty war of vengeance into a World War. German troops fought tooth and nail against the allied forces during the war, never giving an inch to the enemy until the war so battered and beaten that it was physically impossible to continue fighting. They used “infiltration tactics” were elite troops, called stormtroopers, would rush the enemies trench through a fog of gas, wearing gas masks and armed with bayoneted rifles and one of the first smgs(the MP 18), would storm the trench and capture it from the enemy. After the war, Germany lost Alsace-Lorraine to France, and were forced to pay war reparations. </a:t>
            </a:r>
          </a:p>
        </p:txBody>
      </p:sp>
      <p:pic>
        <p:nvPicPr>
          <p:cNvPr id="82" name="Shape 82"/>
          <p:cNvPicPr preferRelativeResize="0"/>
          <p:nvPr/>
        </p:nvPicPr>
        <p:blipFill>
          <a:blip r:embed="rId3">
            <a:alphaModFix/>
          </a:blip>
          <a:stretch>
            <a:fillRect/>
          </a:stretch>
        </p:blipFill>
        <p:spPr>
          <a:xfrm>
            <a:off x="3569951" y="211999"/>
            <a:ext cx="2004080" cy="15565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Shape 87"/>
          <p:cNvPicPr preferRelativeResize="0"/>
          <p:nvPr/>
        </p:nvPicPr>
        <p:blipFill>
          <a:blip r:embed="rId3">
            <a:alphaModFix/>
          </a:blip>
          <a:stretch>
            <a:fillRect/>
          </a:stretch>
        </p:blipFill>
        <p:spPr>
          <a:xfrm>
            <a:off x="98550" y="405387"/>
            <a:ext cx="2259749" cy="4332724"/>
          </a:xfrm>
          <a:prstGeom prst="rect">
            <a:avLst/>
          </a:prstGeom>
          <a:noFill/>
          <a:ln>
            <a:noFill/>
          </a:ln>
        </p:spPr>
      </p:pic>
      <p:sp>
        <p:nvSpPr>
          <p:cNvPr id="88" name="Shape 88"/>
          <p:cNvSpPr txBox="1">
            <a:spLocks noGrp="1"/>
          </p:cNvSpPr>
          <p:nvPr>
            <p:ph type="title"/>
          </p:nvPr>
        </p:nvSpPr>
        <p:spPr>
          <a:xfrm>
            <a:off x="2358425" y="445025"/>
            <a:ext cx="6473999" cy="572699"/>
          </a:xfrm>
          <a:prstGeom prst="rect">
            <a:avLst/>
          </a:prstGeom>
        </p:spPr>
        <p:txBody>
          <a:bodyPr lIns="91425" tIns="91425" rIns="91425" bIns="91425" anchor="t" anchorCtr="0">
            <a:noAutofit/>
          </a:bodyPr>
          <a:lstStyle/>
          <a:p>
            <a:pPr lvl="0">
              <a:spcBef>
                <a:spcPts val="0"/>
              </a:spcBef>
              <a:buNone/>
            </a:pPr>
            <a:r>
              <a:rPr lang="en">
                <a:solidFill>
                  <a:srgbClr val="CCCCCC"/>
                </a:solidFill>
              </a:rPr>
              <a:t>Sturmtruppen</a:t>
            </a:r>
          </a:p>
        </p:txBody>
      </p:sp>
      <p:sp>
        <p:nvSpPr>
          <p:cNvPr id="89" name="Shape 89"/>
          <p:cNvSpPr txBox="1">
            <a:spLocks noGrp="1"/>
          </p:cNvSpPr>
          <p:nvPr>
            <p:ph type="body" idx="1"/>
          </p:nvPr>
        </p:nvSpPr>
        <p:spPr>
          <a:xfrm>
            <a:off x="2358300" y="1107075"/>
            <a:ext cx="6473999" cy="3416400"/>
          </a:xfrm>
          <a:prstGeom prst="rect">
            <a:avLst/>
          </a:prstGeom>
        </p:spPr>
        <p:txBody>
          <a:bodyPr lIns="91425" tIns="91425" rIns="91425" bIns="91425" anchor="t" anchorCtr="0">
            <a:noAutofit/>
          </a:bodyPr>
          <a:lstStyle/>
          <a:p>
            <a:pPr lvl="0">
              <a:spcBef>
                <a:spcPts val="0"/>
              </a:spcBef>
              <a:buNone/>
            </a:pPr>
            <a:r>
              <a:rPr lang="en">
                <a:solidFill>
                  <a:srgbClr val="FFFFFF"/>
                </a:solidFill>
              </a:rPr>
              <a:t>These images show German stormtroopers, a german assault unit that was used to take trenches. The tactics used by stormtroopers consisted of heavy artillery bombardments and then a quick trench infiltration. Stormtroopers were equipped with many different tools to help them infiltrate trenches as a single unit. Examples would be wire cutters and SMGs.</a:t>
            </a:r>
          </a:p>
        </p:txBody>
      </p:sp>
      <p:pic>
        <p:nvPicPr>
          <p:cNvPr id="90" name="Shape 90"/>
          <p:cNvPicPr preferRelativeResize="0"/>
          <p:nvPr/>
        </p:nvPicPr>
        <p:blipFill>
          <a:blip r:embed="rId4">
            <a:alphaModFix/>
          </a:blip>
          <a:stretch>
            <a:fillRect/>
          </a:stretch>
        </p:blipFill>
        <p:spPr>
          <a:xfrm>
            <a:off x="4184762" y="3171525"/>
            <a:ext cx="2821075" cy="188444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solidFill>
                  <a:srgbClr val="B7B7B7"/>
                </a:solidFill>
              </a:rPr>
              <a:t>Citations</a:t>
            </a:r>
          </a:p>
        </p:txBody>
      </p:sp>
      <p:sp>
        <p:nvSpPr>
          <p:cNvPr id="96" name="Shape 96"/>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a:spcBef>
                <a:spcPts val="0"/>
              </a:spcBef>
              <a:buNone/>
            </a:pPr>
            <a:r>
              <a:rPr lang="en" sz="4800">
                <a:solidFill>
                  <a:srgbClr val="FFFFFF"/>
                </a:solidFill>
              </a:rPr>
              <a:t>"Germany." </a:t>
            </a:r>
            <a:r>
              <a:rPr lang="en" sz="4800" i="1">
                <a:solidFill>
                  <a:srgbClr val="FFFFFF"/>
                </a:solidFill>
              </a:rPr>
              <a:t>Wikipedia, The Free Encyclopedia</a:t>
            </a:r>
            <a:r>
              <a:rPr lang="en" sz="4800">
                <a:solidFill>
                  <a:srgbClr val="FFFFFF"/>
                </a:solidFill>
              </a:rPr>
              <a:t>. Wikipedia, The Free Encyclopedia, 6 Nov. 2015. Web. 9 Nov. 2015</a:t>
            </a:r>
            <a:r>
              <a:rPr lang="en" sz="4800">
                <a:solidFill>
                  <a:srgbClr val="252525"/>
                </a:solidFill>
              </a:rPr>
              <a:t>.</a:t>
            </a:r>
            <a:r>
              <a:rPr lang="en" sz="4800">
                <a:solidFill>
                  <a:srgbClr val="252525"/>
                </a:solidFill>
                <a:highlight>
                  <a:srgbClr val="FFFFFF"/>
                </a:highlight>
              </a:rPr>
              <a:t> </a:t>
            </a:r>
          </a:p>
        </p:txBody>
      </p:sp>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391</Words>
  <Application>Microsoft Office PowerPoint</Application>
  <PresentationFormat>On-screen Show (16:9)</PresentationFormat>
  <Paragraphs>20</Paragraphs>
  <Slides>7</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simple-light-2</vt:lpstr>
      <vt:lpstr>PowerPoint Presentation</vt:lpstr>
      <vt:lpstr>Map of das Deutschland</vt:lpstr>
      <vt:lpstr>Government</vt:lpstr>
      <vt:lpstr>People of Deutschland </vt:lpstr>
      <vt:lpstr>World War I</vt:lpstr>
      <vt:lpstr>Sturmtruppen</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Williams</dc:creator>
  <cp:lastModifiedBy>Katie Williams</cp:lastModifiedBy>
  <cp:revision>1</cp:revision>
  <dcterms:modified xsi:type="dcterms:W3CDTF">2016-02-02T03:22:04Z</dcterms:modified>
</cp:coreProperties>
</file>